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Lst>
  <p:sldSz cx="3200400" cy="18288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8F7F4"/>
        </a:solidFill>
        <a:effectLst/>
      </p:bgPr>
    </p:bg>
    <p:spTree>
      <p:nvGrpSpPr>
        <p:cNvPr id="1" name=""/>
        <p:cNvGrpSpPr/>
        <p:nvPr/>
      </p:nvGrpSpPr>
      <p:grpSpPr/>
      <p:sp>
        <p:nvSpPr>
          <p:cNvPr id="2" name="Rectangle 1"/>
          <p:cNvSpPr/>
          <p:nvPr/>
        </p:nvSpPr>
        <p:spPr>
          <a:xfrm>
            <a:off x="2542032" y="0"/>
            <a:ext cx="658368" cy="1828800"/>
          </a:xfrm>
          <a:prstGeom prst="rect">
            <a:avLst/>
          </a:prstGeom>
          <a:solidFill>
            <a:srgbClr val="0618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468880" y="0"/>
            <a:ext cx="54864" cy="1828800"/>
          </a:xfrm>
          <a:prstGeom prst="rect">
            <a:avLst/>
          </a:prstGeom>
          <a:solidFill>
            <a:srgbClr val="CC99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682496"/>
            <a:ext cx="3200400" cy="146304"/>
          </a:xfrm>
          <a:prstGeom prst="rect">
            <a:avLst/>
          </a:prstGeom>
          <a:solidFill>
            <a:srgbClr val="0618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brighter_day_solutions_logo_transparent.png"/>
          <p:cNvPicPr>
            <a:picLocks noChangeAspect="1"/>
          </p:cNvPicPr>
          <p:nvPr/>
        </p:nvPicPr>
        <p:blipFill>
          <a:blip r:embed="rId2"/>
          <a:stretch>
            <a:fillRect/>
          </a:stretch>
        </p:blipFill>
        <p:spPr>
          <a:xfrm>
            <a:off x="146304" y="91440"/>
            <a:ext cx="1417320" cy="400393"/>
          </a:xfrm>
          <a:prstGeom prst="rect">
            <a:avLst/>
          </a:prstGeom>
        </p:spPr>
      </p:pic>
      <p:sp>
        <p:nvSpPr>
          <p:cNvPr id="6" name="TextBox 5"/>
          <p:cNvSpPr txBox="1"/>
          <p:nvPr/>
        </p:nvSpPr>
        <p:spPr>
          <a:xfrm>
            <a:off x="164592" y="530352"/>
            <a:ext cx="1783080" cy="210312"/>
          </a:xfrm>
          <a:prstGeom prst="rect">
            <a:avLst/>
          </a:prstGeom>
          <a:noFill/>
        </p:spPr>
        <p:txBody>
          <a:bodyPr wrap="none" lIns="9144" rIns="9144" tIns="4572" bIns="4572">
            <a:spAutoFit/>
          </a:bodyPr>
          <a:lstStyle/>
          <a:p>
            <a:pPr algn="l"/>
            <a:r>
              <a:rPr sz="1550" b="1" i="0">
                <a:solidFill>
                  <a:srgbClr val="061832"/>
                </a:solidFill>
                <a:latin typeface="Georgia"/>
              </a:rPr>
              <a:t>AGENT NAME HERE</a:t>
            </a:r>
          </a:p>
        </p:txBody>
      </p:sp>
      <p:sp>
        <p:nvSpPr>
          <p:cNvPr id="7" name="TextBox 6"/>
          <p:cNvSpPr txBox="1"/>
          <p:nvPr/>
        </p:nvSpPr>
        <p:spPr>
          <a:xfrm>
            <a:off x="173736" y="731520"/>
            <a:ext cx="1645920" cy="128016"/>
          </a:xfrm>
          <a:prstGeom prst="rect">
            <a:avLst/>
          </a:prstGeom>
          <a:noFill/>
        </p:spPr>
        <p:txBody>
          <a:bodyPr wrap="none" lIns="9144" rIns="9144" tIns="4572" bIns="4572">
            <a:spAutoFit/>
          </a:bodyPr>
          <a:lstStyle/>
          <a:p>
            <a:pPr algn="l"/>
            <a:r>
              <a:rPr sz="750" b="1" i="0">
                <a:solidFill>
                  <a:srgbClr val="CC9933"/>
                </a:solidFill>
                <a:latin typeface="Aptos"/>
              </a:rPr>
              <a:t>FINANCIAL MENTOR</a:t>
            </a:r>
          </a:p>
        </p:txBody>
      </p:sp>
      <p:cxnSp>
        <p:nvCxnSpPr>
          <p:cNvPr id="8" name="Connector 7"/>
          <p:cNvCxnSpPr/>
          <p:nvPr/>
        </p:nvCxnSpPr>
        <p:spPr>
          <a:xfrm>
            <a:off x="173736" y="877824"/>
            <a:ext cx="1271016" cy="0"/>
          </a:xfrm>
          <a:prstGeom prst="line">
            <a:avLst/>
          </a:prstGeom>
          <a:ln w="12700">
            <a:solidFill>
              <a:srgbClr val="CC9933"/>
            </a:solidFill>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82880" y="960120"/>
            <a:ext cx="146304" cy="146304"/>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82880" y="982980"/>
            <a:ext cx="146304" cy="73152"/>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11" name="TextBox 10"/>
          <p:cNvSpPr txBox="1"/>
          <p:nvPr/>
        </p:nvSpPr>
        <p:spPr>
          <a:xfrm>
            <a:off x="384048" y="969264"/>
            <a:ext cx="1188720" cy="118872"/>
          </a:xfrm>
          <a:prstGeom prst="rect">
            <a:avLst/>
          </a:prstGeom>
          <a:noFill/>
        </p:spPr>
        <p:txBody>
          <a:bodyPr wrap="none" lIns="9144" rIns="9144" tIns="4572" bIns="4572">
            <a:spAutoFit/>
          </a:bodyPr>
          <a:lstStyle/>
          <a:p>
            <a:pPr algn="l"/>
            <a:r>
              <a:rPr sz="740" b="0" i="0">
                <a:solidFill>
                  <a:srgbClr val="061832"/>
                </a:solidFill>
                <a:latin typeface="Aptos"/>
              </a:rPr>
              <a:t>(555) 123-4567</a:t>
            </a:r>
          </a:p>
        </p:txBody>
      </p:sp>
      <p:sp>
        <p:nvSpPr>
          <p:cNvPr id="12" name="Oval 11"/>
          <p:cNvSpPr/>
          <p:nvPr/>
        </p:nvSpPr>
        <p:spPr>
          <a:xfrm>
            <a:off x="182880" y="1143000"/>
            <a:ext cx="146304" cy="146304"/>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82880" y="1165860"/>
            <a:ext cx="146304" cy="73152"/>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14" name="TextBox 13"/>
          <p:cNvSpPr txBox="1"/>
          <p:nvPr/>
        </p:nvSpPr>
        <p:spPr>
          <a:xfrm>
            <a:off x="384048" y="1152144"/>
            <a:ext cx="1325880" cy="118872"/>
          </a:xfrm>
          <a:prstGeom prst="rect">
            <a:avLst/>
          </a:prstGeom>
          <a:noFill/>
        </p:spPr>
        <p:txBody>
          <a:bodyPr wrap="none" lIns="9144" rIns="9144" tIns="4572" bIns="4572">
            <a:spAutoFit/>
          </a:bodyPr>
          <a:lstStyle/>
          <a:p>
            <a:pPr algn="l"/>
            <a:r>
              <a:rPr sz="740" b="0" i="0">
                <a:solidFill>
                  <a:srgbClr val="061832"/>
                </a:solidFill>
                <a:latin typeface="Aptos"/>
              </a:rPr>
              <a:t>yourname@email.com</a:t>
            </a:r>
          </a:p>
        </p:txBody>
      </p:sp>
      <p:sp>
        <p:nvSpPr>
          <p:cNvPr id="15" name="Oval 14"/>
          <p:cNvSpPr/>
          <p:nvPr/>
        </p:nvSpPr>
        <p:spPr>
          <a:xfrm>
            <a:off x="182880" y="1325880"/>
            <a:ext cx="146304" cy="146304"/>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82880" y="1348739"/>
            <a:ext cx="146304" cy="73152"/>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17" name="TextBox 16"/>
          <p:cNvSpPr txBox="1"/>
          <p:nvPr/>
        </p:nvSpPr>
        <p:spPr>
          <a:xfrm>
            <a:off x="384048" y="1335024"/>
            <a:ext cx="1234440" cy="118872"/>
          </a:xfrm>
          <a:prstGeom prst="rect">
            <a:avLst/>
          </a:prstGeom>
          <a:noFill/>
        </p:spPr>
        <p:txBody>
          <a:bodyPr wrap="none" lIns="9144" rIns="9144" tIns="4572" bIns="4572">
            <a:spAutoFit/>
          </a:bodyPr>
          <a:lstStyle/>
          <a:p>
            <a:pPr algn="l"/>
            <a:r>
              <a:rPr sz="740" b="0" i="0">
                <a:solidFill>
                  <a:srgbClr val="061832"/>
                </a:solidFill>
                <a:latin typeface="Aptos"/>
              </a:rPr>
              <a:t>yourwebsite.com</a:t>
            </a:r>
          </a:p>
        </p:txBody>
      </p:sp>
      <p:sp>
        <p:nvSpPr>
          <p:cNvPr id="18" name="TextBox 17"/>
          <p:cNvSpPr txBox="1"/>
          <p:nvPr/>
        </p:nvSpPr>
        <p:spPr>
          <a:xfrm>
            <a:off x="164592" y="1563624"/>
            <a:ext cx="2240280" cy="109728"/>
          </a:xfrm>
          <a:prstGeom prst="rect">
            <a:avLst/>
          </a:prstGeom>
          <a:noFill/>
        </p:spPr>
        <p:txBody>
          <a:bodyPr wrap="none" lIns="9144" rIns="9144" tIns="4572" bIns="4572">
            <a:spAutoFit/>
          </a:bodyPr>
          <a:lstStyle/>
          <a:p>
            <a:pPr algn="l"/>
            <a:r>
              <a:rPr sz="570" b="0" i="0">
                <a:solidFill>
                  <a:srgbClr val="061832"/>
                </a:solidFill>
                <a:latin typeface="Aptos"/>
              </a:rPr>
              <a:t>Life Organization  •  Financial Guidance  •  Accountability</a:t>
            </a:r>
          </a:p>
        </p:txBody>
      </p:sp>
      <p:sp>
        <p:nvSpPr>
          <p:cNvPr id="19" name="Rectangle 18"/>
          <p:cNvSpPr/>
          <p:nvPr/>
        </p:nvSpPr>
        <p:spPr>
          <a:xfrm>
            <a:off x="2679192" y="969264"/>
            <a:ext cx="365760" cy="365760"/>
          </a:xfrm>
          <a:prstGeom prst="rect">
            <a:avLst/>
          </a:prstGeom>
          <a:solidFill>
            <a:srgbClr val="FFFFFF"/>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2766060" y="1069848"/>
            <a:ext cx="201168" cy="73152"/>
          </a:xfrm>
          <a:prstGeom prst="rect">
            <a:avLst/>
          </a:prstGeom>
          <a:noFill/>
        </p:spPr>
        <p:txBody>
          <a:bodyPr wrap="none" lIns="9144" rIns="9144" tIns="4572" bIns="4572">
            <a:spAutoFit/>
          </a:bodyPr>
          <a:lstStyle/>
          <a:p>
            <a:pPr algn="ctr"/>
            <a:r>
              <a:rPr sz="1000" b="1" i="0">
                <a:solidFill>
                  <a:srgbClr val="061832"/>
                </a:solidFill>
                <a:latin typeface="Aptos"/>
              </a:rPr>
              <a:t>QR</a:t>
            </a:r>
          </a:p>
        </p:txBody>
      </p:sp>
      <p:sp>
        <p:nvSpPr>
          <p:cNvPr id="21" name="TextBox 20"/>
          <p:cNvSpPr txBox="1"/>
          <p:nvPr/>
        </p:nvSpPr>
        <p:spPr>
          <a:xfrm>
            <a:off x="2660904" y="1371600"/>
            <a:ext cx="402336" cy="73152"/>
          </a:xfrm>
          <a:prstGeom prst="rect">
            <a:avLst/>
          </a:prstGeom>
          <a:noFill/>
        </p:spPr>
        <p:txBody>
          <a:bodyPr wrap="none" lIns="9144" rIns="9144" tIns="4572" bIns="4572">
            <a:spAutoFit/>
          </a:bodyPr>
          <a:lstStyle/>
          <a:p>
            <a:pPr algn="ctr"/>
            <a:r>
              <a:rPr sz="550" b="1" i="0">
                <a:solidFill>
                  <a:srgbClr val="FFFFFF"/>
                </a:solidFill>
                <a:latin typeface="Aptos"/>
              </a:rPr>
              <a:t>SCAN ME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61832"/>
        </a:solidFill>
        <a:effectLst/>
      </p:bgPr>
    </p:bg>
    <p:spTree>
      <p:nvGrpSpPr>
        <p:cNvPr id="1" name=""/>
        <p:cNvGrpSpPr/>
        <p:nvPr/>
      </p:nvGrpSpPr>
      <p:grpSpPr/>
      <p:sp>
        <p:nvSpPr>
          <p:cNvPr id="2" name="Rectangle 1"/>
          <p:cNvSpPr/>
          <p:nvPr/>
        </p:nvSpPr>
        <p:spPr>
          <a:xfrm>
            <a:off x="73152" y="73152"/>
            <a:ext cx="3054096" cy="1682496"/>
          </a:xfrm>
          <a:prstGeom prst="rect">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brighter_day_solutions_logo_transparent.png"/>
          <p:cNvPicPr>
            <a:picLocks noChangeAspect="1"/>
          </p:cNvPicPr>
          <p:nvPr/>
        </p:nvPicPr>
        <p:blipFill>
          <a:blip r:embed="rId2"/>
          <a:stretch>
            <a:fillRect/>
          </a:stretch>
        </p:blipFill>
        <p:spPr>
          <a:xfrm>
            <a:off x="960120" y="192024"/>
            <a:ext cx="1280160" cy="361645"/>
          </a:xfrm>
          <a:prstGeom prst="rect">
            <a:avLst/>
          </a:prstGeom>
        </p:spPr>
      </p:pic>
      <p:cxnSp>
        <p:nvCxnSpPr>
          <p:cNvPr id="4" name="Connector 3"/>
          <p:cNvCxnSpPr/>
          <p:nvPr/>
        </p:nvCxnSpPr>
        <p:spPr>
          <a:xfrm>
            <a:off x="640080" y="713232"/>
            <a:ext cx="1920240" cy="0"/>
          </a:xfrm>
          <a:prstGeom prst="line">
            <a:avLst/>
          </a:prstGeom>
          <a:ln w="12700">
            <a:solidFill>
              <a:srgbClr val="CC9933"/>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429768" y="804672"/>
            <a:ext cx="2340864" cy="384048"/>
          </a:xfrm>
          <a:prstGeom prst="rect">
            <a:avLst/>
          </a:prstGeom>
          <a:noFill/>
        </p:spPr>
        <p:txBody>
          <a:bodyPr wrap="none" lIns="9144" rIns="9144" tIns="4572" bIns="4572">
            <a:spAutoFit/>
          </a:bodyPr>
          <a:lstStyle/>
          <a:p>
            <a:pPr algn="ctr"/>
            <a:r>
              <a:rPr sz="1300" b="0" i="0">
                <a:solidFill>
                  <a:srgbClr val="FFFFFF"/>
                </a:solidFill>
                <a:latin typeface="Georgia"/>
              </a:rPr>
              <a:t>Helping people gain structure, clarity,
and confidence with their financial life.</a:t>
            </a:r>
          </a:p>
        </p:txBody>
      </p:sp>
      <p:cxnSp>
        <p:nvCxnSpPr>
          <p:cNvPr id="6" name="Connector 5"/>
          <p:cNvCxnSpPr/>
          <p:nvPr/>
        </p:nvCxnSpPr>
        <p:spPr>
          <a:xfrm>
            <a:off x="685800" y="1252728"/>
            <a:ext cx="1828800" cy="0"/>
          </a:xfrm>
          <a:prstGeom prst="line">
            <a:avLst/>
          </a:prstGeom>
          <a:ln w="12700">
            <a:solidFill>
              <a:srgbClr val="CC9933"/>
            </a:solidFill>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566928" y="1389888"/>
            <a:ext cx="960120" cy="109728"/>
          </a:xfrm>
          <a:prstGeom prst="rect">
            <a:avLst/>
          </a:prstGeom>
          <a:noFill/>
        </p:spPr>
        <p:txBody>
          <a:bodyPr wrap="none" lIns="9144" rIns="9144" tIns="4572" bIns="4572">
            <a:spAutoFit/>
          </a:bodyPr>
          <a:lstStyle/>
          <a:p>
            <a:pPr algn="l"/>
            <a:r>
              <a:rPr sz="720" b="0" i="0">
                <a:solidFill>
                  <a:srgbClr val="FFFFFF"/>
                </a:solidFill>
                <a:latin typeface="Aptos"/>
              </a:rPr>
              <a:t>@yourhandlehere</a:t>
            </a:r>
          </a:p>
        </p:txBody>
      </p:sp>
      <p:sp>
        <p:nvSpPr>
          <p:cNvPr id="8" name="TextBox 7"/>
          <p:cNvSpPr txBox="1"/>
          <p:nvPr/>
        </p:nvSpPr>
        <p:spPr>
          <a:xfrm>
            <a:off x="1627632" y="1389888"/>
            <a:ext cx="1051560" cy="109728"/>
          </a:xfrm>
          <a:prstGeom prst="rect">
            <a:avLst/>
          </a:prstGeom>
          <a:noFill/>
        </p:spPr>
        <p:txBody>
          <a:bodyPr wrap="none" lIns="9144" rIns="9144" tIns="4572" bIns="4572">
            <a:spAutoFit/>
          </a:bodyPr>
          <a:lstStyle/>
          <a:p>
            <a:pPr algn="l"/>
            <a:r>
              <a:rPr sz="720" b="0" i="0">
                <a:solidFill>
                  <a:srgbClr val="FFFFFF"/>
                </a:solidFill>
                <a:latin typeface="Aptos"/>
              </a:rPr>
              <a:t>yourbookinglink.com</a:t>
            </a:r>
          </a:p>
        </p:txBody>
      </p:sp>
      <p:sp>
        <p:nvSpPr>
          <p:cNvPr id="9" name="TextBox 8"/>
          <p:cNvSpPr txBox="1"/>
          <p:nvPr/>
        </p:nvSpPr>
        <p:spPr>
          <a:xfrm>
            <a:off x="237744" y="1627632"/>
            <a:ext cx="2724912" cy="109728"/>
          </a:xfrm>
          <a:prstGeom prst="rect">
            <a:avLst/>
          </a:prstGeom>
          <a:noFill/>
        </p:spPr>
        <p:txBody>
          <a:bodyPr wrap="none" lIns="9144" rIns="9144" tIns="4572" bIns="4572">
            <a:spAutoFit/>
          </a:bodyPr>
          <a:lstStyle/>
          <a:p>
            <a:pPr algn="ctr"/>
            <a:r>
              <a:rPr sz="600" b="1" i="0">
                <a:solidFill>
                  <a:srgbClr val="E8BE60"/>
                </a:solidFill>
                <a:latin typeface="Aptos"/>
              </a:rPr>
              <a:t>PLAN TODAY. BUILD TOMORROW. LIVE FREELY.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61832"/>
        </a:solidFill>
        <a:effectLst/>
      </p:bgPr>
    </p:bg>
    <p:spTree>
      <p:nvGrpSpPr>
        <p:cNvPr id="1" name=""/>
        <p:cNvGrpSpPr/>
        <p:nvPr/>
      </p:nvGrpSpPr>
      <p:grpSpPr/>
      <p:sp>
        <p:nvSpPr>
          <p:cNvPr id="2" name="Rounded Rectangle 1"/>
          <p:cNvSpPr/>
          <p:nvPr/>
        </p:nvSpPr>
        <p:spPr>
          <a:xfrm>
            <a:off x="54864" y="54864"/>
            <a:ext cx="3090672" cy="1719072"/>
          </a:xfrm>
          <a:prstGeom prst="roundRect">
            <a:avLst/>
          </a:prstGeom>
          <a:solidFill>
            <a:srgbClr val="0B2446"/>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brighter_day_solutions_logo_transparent.png"/>
          <p:cNvPicPr>
            <a:picLocks noChangeAspect="1"/>
          </p:cNvPicPr>
          <p:nvPr/>
        </p:nvPicPr>
        <p:blipFill>
          <a:blip r:embed="rId2"/>
          <a:stretch>
            <a:fillRect/>
          </a:stretch>
        </p:blipFill>
        <p:spPr>
          <a:xfrm>
            <a:off x="219456" y="118872"/>
            <a:ext cx="1005840" cy="284150"/>
          </a:xfrm>
          <a:prstGeom prst="rect">
            <a:avLst/>
          </a:prstGeom>
        </p:spPr>
      </p:pic>
      <p:sp>
        <p:nvSpPr>
          <p:cNvPr id="4" name="TextBox 3"/>
          <p:cNvSpPr txBox="1"/>
          <p:nvPr/>
        </p:nvSpPr>
        <p:spPr>
          <a:xfrm>
            <a:off x="256032" y="502920"/>
            <a:ext cx="1828800" cy="201168"/>
          </a:xfrm>
          <a:prstGeom prst="rect">
            <a:avLst/>
          </a:prstGeom>
          <a:noFill/>
        </p:spPr>
        <p:txBody>
          <a:bodyPr wrap="none" lIns="9144" rIns="9144" tIns="4572" bIns="4572">
            <a:spAutoFit/>
          </a:bodyPr>
          <a:lstStyle/>
          <a:p>
            <a:pPr algn="l"/>
            <a:r>
              <a:rPr sz="1600" b="1" i="0">
                <a:solidFill>
                  <a:srgbClr val="E8BE60"/>
                </a:solidFill>
                <a:latin typeface="Georgia"/>
              </a:rPr>
              <a:t>PRIORITY ACCESS</a:t>
            </a:r>
          </a:p>
        </p:txBody>
      </p:sp>
      <p:sp>
        <p:nvSpPr>
          <p:cNvPr id="5" name="TextBox 4"/>
          <p:cNvSpPr txBox="1"/>
          <p:nvPr/>
        </p:nvSpPr>
        <p:spPr>
          <a:xfrm>
            <a:off x="256032" y="713232"/>
            <a:ext cx="1828800" cy="274320"/>
          </a:xfrm>
          <a:prstGeom prst="rect">
            <a:avLst/>
          </a:prstGeom>
          <a:noFill/>
        </p:spPr>
        <p:txBody>
          <a:bodyPr wrap="none" lIns="9144" rIns="9144" tIns="4572" bIns="4572">
            <a:spAutoFit/>
          </a:bodyPr>
          <a:lstStyle/>
          <a:p>
            <a:pPr algn="l"/>
            <a:r>
              <a:rPr sz="2200" b="1" i="0">
                <a:solidFill>
                  <a:srgbClr val="E8BE60"/>
                </a:solidFill>
                <a:latin typeface="Georgia"/>
              </a:rPr>
              <a:t>INVITATION</a:t>
            </a:r>
          </a:p>
        </p:txBody>
      </p:sp>
      <p:sp>
        <p:nvSpPr>
          <p:cNvPr id="6" name="TextBox 5"/>
          <p:cNvSpPr txBox="1"/>
          <p:nvPr/>
        </p:nvSpPr>
        <p:spPr>
          <a:xfrm>
            <a:off x="256032" y="1069848"/>
            <a:ext cx="731520" cy="73152"/>
          </a:xfrm>
          <a:prstGeom prst="rect">
            <a:avLst/>
          </a:prstGeom>
          <a:noFill/>
        </p:spPr>
        <p:txBody>
          <a:bodyPr wrap="none" lIns="9144" rIns="9144" tIns="4572" bIns="4572">
            <a:spAutoFit/>
          </a:bodyPr>
          <a:lstStyle/>
          <a:p>
            <a:pPr algn="l"/>
            <a:r>
              <a:rPr sz="550" b="0" i="0">
                <a:solidFill>
                  <a:srgbClr val="E8BE60"/>
                </a:solidFill>
                <a:latin typeface="Aptos"/>
              </a:rPr>
              <a:t>INVITED GUEST</a:t>
            </a:r>
          </a:p>
        </p:txBody>
      </p:sp>
      <p:sp>
        <p:nvSpPr>
          <p:cNvPr id="7" name="Rounded Rectangle 6"/>
          <p:cNvSpPr/>
          <p:nvPr/>
        </p:nvSpPr>
        <p:spPr>
          <a:xfrm>
            <a:off x="256032" y="1170432"/>
            <a:ext cx="1481328" cy="201168"/>
          </a:xfrm>
          <a:prstGeom prst="roundRect">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20040" y="1225296"/>
            <a:ext cx="1325880" cy="73152"/>
          </a:xfrm>
          <a:prstGeom prst="rect">
            <a:avLst/>
          </a:prstGeom>
          <a:noFill/>
        </p:spPr>
        <p:txBody>
          <a:bodyPr wrap="none" lIns="9144" rIns="9144" tIns="4572" bIns="4572">
            <a:spAutoFit/>
          </a:bodyPr>
          <a:lstStyle/>
          <a:p>
            <a:pPr algn="ctr"/>
            <a:r>
              <a:rPr sz="760" b="1" i="0">
                <a:solidFill>
                  <a:srgbClr val="FFFFFF"/>
                </a:solidFill>
                <a:latin typeface="Aptos"/>
              </a:rPr>
              <a:t>YOUR NAME HERE</a:t>
            </a:r>
          </a:p>
        </p:txBody>
      </p:sp>
      <p:sp>
        <p:nvSpPr>
          <p:cNvPr id="9" name="TextBox 8"/>
          <p:cNvSpPr txBox="1"/>
          <p:nvPr/>
        </p:nvSpPr>
        <p:spPr>
          <a:xfrm>
            <a:off x="1874519" y="1069848"/>
            <a:ext cx="777240" cy="73152"/>
          </a:xfrm>
          <a:prstGeom prst="rect">
            <a:avLst/>
          </a:prstGeom>
          <a:noFill/>
        </p:spPr>
        <p:txBody>
          <a:bodyPr wrap="none" lIns="9144" rIns="9144" tIns="4572" bIns="4572">
            <a:spAutoFit/>
          </a:bodyPr>
          <a:lstStyle/>
          <a:p>
            <a:pPr algn="l"/>
            <a:r>
              <a:rPr sz="550" b="0" i="0">
                <a:solidFill>
                  <a:srgbClr val="E8BE60"/>
                </a:solidFill>
                <a:latin typeface="Aptos"/>
              </a:rPr>
              <a:t>INVITATION CODE</a:t>
            </a:r>
          </a:p>
        </p:txBody>
      </p:sp>
      <p:sp>
        <p:nvSpPr>
          <p:cNvPr id="10" name="Rounded Rectangle 9"/>
          <p:cNvSpPr/>
          <p:nvPr/>
        </p:nvSpPr>
        <p:spPr>
          <a:xfrm>
            <a:off x="1874519" y="1170432"/>
            <a:ext cx="960120" cy="201168"/>
          </a:xfrm>
          <a:prstGeom prst="roundRect">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938528" y="1225296"/>
            <a:ext cx="822960" cy="73152"/>
          </a:xfrm>
          <a:prstGeom prst="rect">
            <a:avLst/>
          </a:prstGeom>
          <a:noFill/>
        </p:spPr>
        <p:txBody>
          <a:bodyPr wrap="none" lIns="9144" rIns="9144" tIns="4572" bIns="4572">
            <a:spAutoFit/>
          </a:bodyPr>
          <a:lstStyle/>
          <a:p>
            <a:pPr algn="ctr"/>
            <a:r>
              <a:rPr sz="730" b="1" i="0">
                <a:solidFill>
                  <a:srgbClr val="FFFFFF"/>
                </a:solidFill>
                <a:latin typeface="Aptos"/>
              </a:rPr>
              <a:t>BDSP-XXXX</a:t>
            </a:r>
          </a:p>
        </p:txBody>
      </p:sp>
      <p:sp>
        <p:nvSpPr>
          <p:cNvPr id="12" name="TextBox 11"/>
          <p:cNvSpPr txBox="1"/>
          <p:nvPr/>
        </p:nvSpPr>
        <p:spPr>
          <a:xfrm>
            <a:off x="256032" y="1481328"/>
            <a:ext cx="2670048" cy="109728"/>
          </a:xfrm>
          <a:prstGeom prst="rect">
            <a:avLst/>
          </a:prstGeom>
          <a:noFill/>
        </p:spPr>
        <p:txBody>
          <a:bodyPr wrap="none" lIns="9144" rIns="9144" tIns="4572" bIns="4572">
            <a:spAutoFit/>
          </a:bodyPr>
          <a:lstStyle/>
          <a:p>
            <a:pPr algn="ctr"/>
            <a:r>
              <a:rPr sz="650" b="1" i="0">
                <a:solidFill>
                  <a:srgbClr val="E8BE60"/>
                </a:solidFill>
                <a:latin typeface="Aptos"/>
              </a:rPr>
              <a:t>Exclusive Access. Personal Growth. Lasting Impact.</a:t>
            </a:r>
          </a:p>
        </p:txBody>
      </p:sp>
      <p:sp>
        <p:nvSpPr>
          <p:cNvPr id="13" name="TextBox 12"/>
          <p:cNvSpPr txBox="1"/>
          <p:nvPr/>
        </p:nvSpPr>
        <p:spPr>
          <a:xfrm>
            <a:off x="685800" y="1636776"/>
            <a:ext cx="1828800" cy="91440"/>
          </a:xfrm>
          <a:prstGeom prst="rect">
            <a:avLst/>
          </a:prstGeom>
          <a:noFill/>
        </p:spPr>
        <p:txBody>
          <a:bodyPr wrap="none" lIns="9144" rIns="9144" tIns="4572" bIns="4572">
            <a:spAutoFit/>
          </a:bodyPr>
          <a:lstStyle/>
          <a:p>
            <a:pPr algn="ctr"/>
            <a:r>
              <a:rPr sz="540" b="0" i="0">
                <a:solidFill>
                  <a:srgbClr val="FFFFFF"/>
                </a:solidFill>
                <a:latin typeface="Aptos"/>
              </a:rPr>
              <a:t>NON-PAYMENT INVITATION - NOT A CREDIT CARD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61832"/>
        </a:solidFill>
        <a:effectLst/>
      </p:bgPr>
    </p:bg>
    <p:spTree>
      <p:nvGrpSpPr>
        <p:cNvPr id="1" name=""/>
        <p:cNvGrpSpPr/>
        <p:nvPr/>
      </p:nvGrpSpPr>
      <p:grpSpPr/>
      <p:sp>
        <p:nvSpPr>
          <p:cNvPr id="2" name="Rounded Rectangle 1"/>
          <p:cNvSpPr/>
          <p:nvPr/>
        </p:nvSpPr>
        <p:spPr>
          <a:xfrm>
            <a:off x="54864" y="54864"/>
            <a:ext cx="3090672" cy="1719072"/>
          </a:xfrm>
          <a:prstGeom prst="roundRect">
            <a:avLst/>
          </a:prstGeom>
          <a:solidFill>
            <a:srgbClr val="0B2446"/>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93776" y="137160"/>
            <a:ext cx="2212848" cy="137160"/>
          </a:xfrm>
          <a:prstGeom prst="rect">
            <a:avLst/>
          </a:prstGeom>
          <a:noFill/>
        </p:spPr>
        <p:txBody>
          <a:bodyPr wrap="none" lIns="9144" rIns="9144" tIns="4572" bIns="4572">
            <a:spAutoFit/>
          </a:bodyPr>
          <a:lstStyle/>
          <a:p>
            <a:pPr algn="ctr"/>
            <a:r>
              <a:rPr sz="1200" b="1" i="0">
                <a:solidFill>
                  <a:srgbClr val="E8BE60"/>
                </a:solidFill>
                <a:latin typeface="Georgia"/>
              </a:rPr>
              <a:t>YOUR INVITATION INCLUDES</a:t>
            </a:r>
          </a:p>
        </p:txBody>
      </p:sp>
      <p:sp>
        <p:nvSpPr>
          <p:cNvPr id="4" name="Oval 3"/>
          <p:cNvSpPr/>
          <p:nvPr/>
        </p:nvSpPr>
        <p:spPr>
          <a:xfrm>
            <a:off x="274320" y="384048"/>
            <a:ext cx="182880" cy="182880"/>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274320" y="406908"/>
            <a:ext cx="182880" cy="91440"/>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6" name="TextBox 5"/>
          <p:cNvSpPr txBox="1"/>
          <p:nvPr/>
        </p:nvSpPr>
        <p:spPr>
          <a:xfrm>
            <a:off x="530352" y="384048"/>
            <a:ext cx="1234440" cy="91440"/>
          </a:xfrm>
          <a:prstGeom prst="rect">
            <a:avLst/>
          </a:prstGeom>
          <a:noFill/>
        </p:spPr>
        <p:txBody>
          <a:bodyPr wrap="none" lIns="9144" rIns="9144" tIns="4572" bIns="4572">
            <a:spAutoFit/>
          </a:bodyPr>
          <a:lstStyle/>
          <a:p>
            <a:pPr algn="l"/>
            <a:r>
              <a:rPr sz="720" b="1" i="0">
                <a:solidFill>
                  <a:srgbClr val="FFFFFF"/>
                </a:solidFill>
                <a:latin typeface="Aptos"/>
              </a:rPr>
              <a:t>FINANCIAL MENTORSHIP</a:t>
            </a:r>
          </a:p>
        </p:txBody>
      </p:sp>
      <p:sp>
        <p:nvSpPr>
          <p:cNvPr id="7" name="TextBox 6"/>
          <p:cNvSpPr txBox="1"/>
          <p:nvPr/>
        </p:nvSpPr>
        <p:spPr>
          <a:xfrm>
            <a:off x="530352" y="484632"/>
            <a:ext cx="2148840" cy="128016"/>
          </a:xfrm>
          <a:prstGeom prst="rect">
            <a:avLst/>
          </a:prstGeom>
          <a:noFill/>
        </p:spPr>
        <p:txBody>
          <a:bodyPr wrap="none" lIns="9144" rIns="9144" tIns="4572" bIns="4572">
            <a:spAutoFit/>
          </a:bodyPr>
          <a:lstStyle/>
          <a:p>
            <a:pPr algn="l"/>
            <a:r>
              <a:rPr sz="540" b="0" i="0">
                <a:solidFill>
                  <a:srgbClr val="E8BE60"/>
                </a:solidFill>
                <a:latin typeface="Aptos"/>
              </a:rPr>
              <a:t>Gain clarity, build confidence, and make smarter decisions.</a:t>
            </a:r>
          </a:p>
        </p:txBody>
      </p:sp>
      <p:sp>
        <p:nvSpPr>
          <p:cNvPr id="8" name="Oval 7"/>
          <p:cNvSpPr/>
          <p:nvPr/>
        </p:nvSpPr>
        <p:spPr>
          <a:xfrm>
            <a:off x="274320" y="694944"/>
            <a:ext cx="182880" cy="182880"/>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74320" y="717804"/>
            <a:ext cx="182880" cy="91440"/>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10" name="TextBox 9"/>
          <p:cNvSpPr txBox="1"/>
          <p:nvPr/>
        </p:nvSpPr>
        <p:spPr>
          <a:xfrm>
            <a:off x="530352" y="694944"/>
            <a:ext cx="1234440" cy="91440"/>
          </a:xfrm>
          <a:prstGeom prst="rect">
            <a:avLst/>
          </a:prstGeom>
          <a:noFill/>
        </p:spPr>
        <p:txBody>
          <a:bodyPr wrap="none" lIns="9144" rIns="9144" tIns="4572" bIns="4572">
            <a:spAutoFit/>
          </a:bodyPr>
          <a:lstStyle/>
          <a:p>
            <a:pPr algn="l"/>
            <a:r>
              <a:rPr sz="720" b="1" i="0">
                <a:solidFill>
                  <a:srgbClr val="FFFFFF"/>
                </a:solidFill>
                <a:latin typeface="Aptos"/>
              </a:rPr>
              <a:t>LIFE ORGANIZATION</a:t>
            </a:r>
          </a:p>
        </p:txBody>
      </p:sp>
      <p:sp>
        <p:nvSpPr>
          <p:cNvPr id="11" name="TextBox 10"/>
          <p:cNvSpPr txBox="1"/>
          <p:nvPr/>
        </p:nvSpPr>
        <p:spPr>
          <a:xfrm>
            <a:off x="530352" y="795528"/>
            <a:ext cx="2148840" cy="128016"/>
          </a:xfrm>
          <a:prstGeom prst="rect">
            <a:avLst/>
          </a:prstGeom>
          <a:noFill/>
        </p:spPr>
        <p:txBody>
          <a:bodyPr wrap="none" lIns="9144" rIns="9144" tIns="4572" bIns="4572">
            <a:spAutoFit/>
          </a:bodyPr>
          <a:lstStyle/>
          <a:p>
            <a:pPr algn="l"/>
            <a:r>
              <a:rPr sz="540" b="0" i="0">
                <a:solidFill>
                  <a:srgbClr val="E8BE60"/>
                </a:solidFill>
                <a:latin typeface="Aptos"/>
              </a:rPr>
              <a:t>Create systems that bring structure and peace of mind.</a:t>
            </a:r>
          </a:p>
        </p:txBody>
      </p:sp>
      <p:sp>
        <p:nvSpPr>
          <p:cNvPr id="12" name="Oval 11"/>
          <p:cNvSpPr/>
          <p:nvPr/>
        </p:nvSpPr>
        <p:spPr>
          <a:xfrm>
            <a:off x="274320" y="1005840"/>
            <a:ext cx="182880" cy="182880"/>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74320" y="1028700"/>
            <a:ext cx="182880" cy="91440"/>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14" name="TextBox 13"/>
          <p:cNvSpPr txBox="1"/>
          <p:nvPr/>
        </p:nvSpPr>
        <p:spPr>
          <a:xfrm>
            <a:off x="530352" y="1005840"/>
            <a:ext cx="1234440" cy="91440"/>
          </a:xfrm>
          <a:prstGeom prst="rect">
            <a:avLst/>
          </a:prstGeom>
          <a:noFill/>
        </p:spPr>
        <p:txBody>
          <a:bodyPr wrap="none" lIns="9144" rIns="9144" tIns="4572" bIns="4572">
            <a:spAutoFit/>
          </a:bodyPr>
          <a:lstStyle/>
          <a:p>
            <a:pPr algn="l"/>
            <a:r>
              <a:rPr sz="720" b="1" i="0">
                <a:solidFill>
                  <a:srgbClr val="FFFFFF"/>
                </a:solidFill>
                <a:latin typeface="Aptos"/>
              </a:rPr>
              <a:t>ACCOUNTABILITY</a:t>
            </a:r>
          </a:p>
        </p:txBody>
      </p:sp>
      <p:sp>
        <p:nvSpPr>
          <p:cNvPr id="15" name="TextBox 14"/>
          <p:cNvSpPr txBox="1"/>
          <p:nvPr/>
        </p:nvSpPr>
        <p:spPr>
          <a:xfrm>
            <a:off x="530352" y="1106424"/>
            <a:ext cx="2148840" cy="128016"/>
          </a:xfrm>
          <a:prstGeom prst="rect">
            <a:avLst/>
          </a:prstGeom>
          <a:noFill/>
        </p:spPr>
        <p:txBody>
          <a:bodyPr wrap="none" lIns="9144" rIns="9144" tIns="4572" bIns="4572">
            <a:spAutoFit/>
          </a:bodyPr>
          <a:lstStyle/>
          <a:p>
            <a:pPr algn="l"/>
            <a:r>
              <a:rPr sz="540" b="0" i="0">
                <a:solidFill>
                  <a:srgbClr val="E8BE60"/>
                </a:solidFill>
                <a:latin typeface="Aptos"/>
              </a:rPr>
              <a:t>Stay focused with support that keeps you moving forward.</a:t>
            </a:r>
          </a:p>
        </p:txBody>
      </p:sp>
      <p:sp>
        <p:nvSpPr>
          <p:cNvPr id="16" name="Oval 15"/>
          <p:cNvSpPr/>
          <p:nvPr/>
        </p:nvSpPr>
        <p:spPr>
          <a:xfrm>
            <a:off x="274320" y="1316736"/>
            <a:ext cx="182880" cy="182880"/>
          </a:xfrm>
          <a:prstGeom prst="ellipse">
            <a:avLst/>
          </a:prstGeom>
          <a:solidFill>
            <a:srgbClr val="061832"/>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274320" y="1339596"/>
            <a:ext cx="182880" cy="91440"/>
          </a:xfrm>
          <a:prstGeom prst="rect">
            <a:avLst/>
          </a:prstGeom>
          <a:noFill/>
        </p:spPr>
        <p:txBody>
          <a:bodyPr wrap="none" lIns="9144" rIns="9144" tIns="4572" bIns="4572">
            <a:spAutoFit/>
          </a:bodyPr>
          <a:lstStyle/>
          <a:p>
            <a:pPr algn="ctr"/>
            <a:r>
              <a:rPr sz="650" b="1" i="0">
                <a:solidFill>
                  <a:srgbClr val="E8BE60"/>
                </a:solidFill>
                <a:latin typeface="Aptos"/>
              </a:rPr>
              <a:t>✓</a:t>
            </a:r>
          </a:p>
        </p:txBody>
      </p:sp>
      <p:sp>
        <p:nvSpPr>
          <p:cNvPr id="18" name="TextBox 17"/>
          <p:cNvSpPr txBox="1"/>
          <p:nvPr/>
        </p:nvSpPr>
        <p:spPr>
          <a:xfrm>
            <a:off x="530352" y="1316736"/>
            <a:ext cx="1234440" cy="91440"/>
          </a:xfrm>
          <a:prstGeom prst="rect">
            <a:avLst/>
          </a:prstGeom>
          <a:noFill/>
        </p:spPr>
        <p:txBody>
          <a:bodyPr wrap="none" lIns="9144" rIns="9144" tIns="4572" bIns="4572">
            <a:spAutoFit/>
          </a:bodyPr>
          <a:lstStyle/>
          <a:p>
            <a:pPr algn="l"/>
            <a:r>
              <a:rPr sz="720" b="1" i="0">
                <a:solidFill>
                  <a:srgbClr val="FFFFFF"/>
                </a:solidFill>
                <a:latin typeface="Aptos"/>
              </a:rPr>
              <a:t>MONTHLY STRATEGY SUPPORT</a:t>
            </a:r>
          </a:p>
        </p:txBody>
      </p:sp>
      <p:sp>
        <p:nvSpPr>
          <p:cNvPr id="19" name="TextBox 18"/>
          <p:cNvSpPr txBox="1"/>
          <p:nvPr/>
        </p:nvSpPr>
        <p:spPr>
          <a:xfrm>
            <a:off x="530352" y="1417320"/>
            <a:ext cx="2148840" cy="128016"/>
          </a:xfrm>
          <a:prstGeom prst="rect">
            <a:avLst/>
          </a:prstGeom>
          <a:noFill/>
        </p:spPr>
        <p:txBody>
          <a:bodyPr wrap="none" lIns="9144" rIns="9144" tIns="4572" bIns="4572">
            <a:spAutoFit/>
          </a:bodyPr>
          <a:lstStyle/>
          <a:p>
            <a:pPr algn="l"/>
            <a:r>
              <a:rPr sz="540" b="0" i="0">
                <a:solidFill>
                  <a:srgbClr val="E8BE60"/>
                </a:solidFill>
                <a:latin typeface="Aptos"/>
              </a:rPr>
              <a:t>Receive ongoing guidance for your next goals.</a:t>
            </a:r>
          </a:p>
        </p:txBody>
      </p:sp>
      <p:sp>
        <p:nvSpPr>
          <p:cNvPr id="20" name="Rectangle 19"/>
          <p:cNvSpPr/>
          <p:nvPr/>
        </p:nvSpPr>
        <p:spPr>
          <a:xfrm>
            <a:off x="256032" y="1517904"/>
            <a:ext cx="438912" cy="219456"/>
          </a:xfrm>
          <a:prstGeom prst="rect">
            <a:avLst/>
          </a:prstGeom>
          <a:solidFill>
            <a:srgbClr val="FFFFFF"/>
          </a:solidFill>
          <a:ln w="10160">
            <a:solidFill>
              <a:srgbClr val="CC993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356616" y="1572768"/>
            <a:ext cx="228600" cy="73152"/>
          </a:xfrm>
          <a:prstGeom prst="rect">
            <a:avLst/>
          </a:prstGeom>
          <a:noFill/>
        </p:spPr>
        <p:txBody>
          <a:bodyPr wrap="none" lIns="9144" rIns="9144" tIns="4572" bIns="4572">
            <a:spAutoFit/>
          </a:bodyPr>
          <a:lstStyle/>
          <a:p>
            <a:pPr algn="ctr"/>
            <a:r>
              <a:rPr sz="800" b="1" i="0">
                <a:solidFill>
                  <a:srgbClr val="061832"/>
                </a:solidFill>
                <a:latin typeface="Aptos"/>
              </a:rPr>
              <a:t>QR</a:t>
            </a:r>
          </a:p>
        </p:txBody>
      </p:sp>
      <p:sp>
        <p:nvSpPr>
          <p:cNvPr id="22" name="TextBox 21"/>
          <p:cNvSpPr txBox="1"/>
          <p:nvPr/>
        </p:nvSpPr>
        <p:spPr>
          <a:xfrm>
            <a:off x="777240" y="1554480"/>
            <a:ext cx="1234440" cy="82296"/>
          </a:xfrm>
          <a:prstGeom prst="rect">
            <a:avLst/>
          </a:prstGeom>
          <a:noFill/>
        </p:spPr>
        <p:txBody>
          <a:bodyPr wrap="none" lIns="9144" rIns="9144" tIns="4572" bIns="4572">
            <a:spAutoFit/>
          </a:bodyPr>
          <a:lstStyle/>
          <a:p>
            <a:pPr algn="l"/>
            <a:r>
              <a:rPr sz="600" b="0" i="0">
                <a:solidFill>
                  <a:srgbClr val="FFFFFF"/>
                </a:solidFill>
                <a:latin typeface="Aptos"/>
              </a:rPr>
              <a:t>RSVP: yourlink.com/invite</a:t>
            </a:r>
          </a:p>
        </p:txBody>
      </p:sp>
      <p:sp>
        <p:nvSpPr>
          <p:cNvPr id="23" name="TextBox 22"/>
          <p:cNvSpPr txBox="1"/>
          <p:nvPr/>
        </p:nvSpPr>
        <p:spPr>
          <a:xfrm>
            <a:off x="685800" y="1700784"/>
            <a:ext cx="1920240" cy="54864"/>
          </a:xfrm>
          <a:prstGeom prst="rect">
            <a:avLst/>
          </a:prstGeom>
          <a:noFill/>
        </p:spPr>
        <p:txBody>
          <a:bodyPr wrap="none" lIns="9144" rIns="9144" tIns="4572" bIns="4572">
            <a:spAutoFit/>
          </a:bodyPr>
          <a:lstStyle/>
          <a:p>
            <a:pPr algn="ctr"/>
            <a:r>
              <a:rPr sz="459" b="0" i="0">
                <a:solidFill>
                  <a:srgbClr val="FFFFFF"/>
                </a:solidFill>
                <a:latin typeface="Aptos"/>
              </a:rPr>
              <a:t>Mentorship access only. Not a bank card, payment card, or lender product.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8F7F4"/>
        </a:solidFill>
        <a:effectLst/>
      </p:bgPr>
    </p:bg>
    <p:spTree>
      <p:nvGrpSpPr>
        <p:cNvPr id="1" name=""/>
        <p:cNvGrpSpPr/>
        <p:nvPr/>
      </p:nvGrpSpPr>
      <p:grpSpPr/>
      <p:sp>
        <p:nvSpPr>
          <p:cNvPr id="2" name="TextBox 1"/>
          <p:cNvSpPr txBox="1"/>
          <p:nvPr/>
        </p:nvSpPr>
        <p:spPr>
          <a:xfrm>
            <a:off x="182880" y="164592"/>
            <a:ext cx="2834640" cy="164592"/>
          </a:xfrm>
          <a:prstGeom prst="rect">
            <a:avLst/>
          </a:prstGeom>
          <a:noFill/>
        </p:spPr>
        <p:txBody>
          <a:bodyPr wrap="none" lIns="9144" rIns="9144" tIns="4572" bIns="4572">
            <a:spAutoFit/>
          </a:bodyPr>
          <a:lstStyle/>
          <a:p>
            <a:pPr algn="ctr"/>
            <a:r>
              <a:rPr sz="1600" b="1" i="0">
                <a:solidFill>
                  <a:srgbClr val="061832"/>
                </a:solidFill>
                <a:latin typeface="Georgia"/>
              </a:rPr>
              <a:t>EDITING GUIDE</a:t>
            </a:r>
          </a:p>
        </p:txBody>
      </p:sp>
      <p:sp>
        <p:nvSpPr>
          <p:cNvPr id="3" name="TextBox 2"/>
          <p:cNvSpPr txBox="1"/>
          <p:nvPr/>
        </p:nvSpPr>
        <p:spPr>
          <a:xfrm>
            <a:off x="256032" y="438912"/>
            <a:ext cx="2651760" cy="109728"/>
          </a:xfrm>
          <a:prstGeom prst="rect">
            <a:avLst/>
          </a:prstGeom>
          <a:noFill/>
        </p:spPr>
        <p:txBody>
          <a:bodyPr wrap="none" lIns="9144" rIns="9144" tIns="4572" bIns="4572">
            <a:spAutoFit/>
          </a:bodyPr>
          <a:lstStyle/>
          <a:p>
            <a:pPr algn="l"/>
            <a:r>
              <a:rPr sz="800" b="1" i="0">
                <a:solidFill>
                  <a:srgbClr val="CC9933"/>
                </a:solidFill>
                <a:latin typeface="Aptos"/>
              </a:rPr>
              <a:t>How agents customize this template:</a:t>
            </a:r>
          </a:p>
        </p:txBody>
      </p:sp>
      <p:sp>
        <p:nvSpPr>
          <p:cNvPr id="4" name="TextBox 3"/>
          <p:cNvSpPr txBox="1"/>
          <p:nvPr/>
        </p:nvSpPr>
        <p:spPr>
          <a:xfrm>
            <a:off x="256032" y="621792"/>
            <a:ext cx="2743200" cy="777240"/>
          </a:xfrm>
          <a:prstGeom prst="rect">
            <a:avLst/>
          </a:prstGeom>
          <a:noFill/>
        </p:spPr>
        <p:txBody>
          <a:bodyPr wrap="none" lIns="9144" rIns="9144" tIns="4572" bIns="4572">
            <a:spAutoFit/>
          </a:bodyPr>
          <a:lstStyle/>
          <a:p>
            <a:pPr algn="l"/>
            <a:r>
              <a:rPr sz="720" b="0" i="0">
                <a:solidFill>
                  <a:srgbClr val="061832"/>
                </a:solidFill>
                <a:latin typeface="Aptos"/>
              </a:rPr>
              <a:t>1. Open in PowerPoint, Keynote, Google Slides, or Canva.
2. Click any name, phone, email, website, code, or link to edit it.
3. Replace the QR box with your real QR code image.
4. Export as PDF when ready to print.
5. Business card size is 3.5 x 2 inches per slide.</a:t>
            </a:r>
          </a:p>
        </p:txBody>
      </p:sp>
      <p:sp>
        <p:nvSpPr>
          <p:cNvPr id="5" name="TextBox 4"/>
          <p:cNvSpPr txBox="1"/>
          <p:nvPr/>
        </p:nvSpPr>
        <p:spPr>
          <a:xfrm>
            <a:off x="256032" y="1508760"/>
            <a:ext cx="2697480" cy="109728"/>
          </a:xfrm>
          <a:prstGeom prst="rect">
            <a:avLst/>
          </a:prstGeom>
          <a:noFill/>
        </p:spPr>
        <p:txBody>
          <a:bodyPr wrap="none" lIns="9144" rIns="9144" tIns="4572" bIns="4572">
            <a:spAutoFit/>
          </a:bodyPr>
          <a:lstStyle/>
          <a:p>
            <a:pPr algn="ctr"/>
            <a:r>
              <a:rPr sz="700" b="1" i="0">
                <a:solidFill>
                  <a:srgbClr val="CC9933"/>
                </a:solidFill>
                <a:latin typeface="Aptos"/>
              </a:rPr>
              <a:t>Files included: editable PPTX + print/share PDF.</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